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3" r:id="rId3"/>
    <p:sldId id="259" r:id="rId4"/>
    <p:sldId id="258" r:id="rId5"/>
    <p:sldId id="260" r:id="rId6"/>
    <p:sldId id="262"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4/28/2021</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4/28/2021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4/28/2021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4/28/2021</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AFC5C9-802C-46B7-A042-BF0B55143845}"/>
              </a:ext>
            </a:extLst>
          </p:cNvPr>
          <p:cNvSpPr>
            <a:spLocks noGrp="1"/>
          </p:cNvSpPr>
          <p:nvPr>
            <p:ph type="ctrTitle"/>
          </p:nvPr>
        </p:nvSpPr>
        <p:spPr>
          <a:xfrm>
            <a:off x="2688165" y="1371765"/>
            <a:ext cx="6815669" cy="1895215"/>
          </a:xfrm>
        </p:spPr>
        <p:txBody>
          <a:bodyPr/>
          <a:lstStyle/>
          <a:p>
            <a:r>
              <a:rPr lang="en-US" sz="4800" b="1" dirty="0">
                <a:solidFill>
                  <a:schemeClr val="accent3">
                    <a:lumMod val="50000"/>
                  </a:schemeClr>
                </a:solidFill>
              </a:rPr>
              <a:t>Glasgow </a:t>
            </a:r>
            <a:br>
              <a:rPr lang="en-US" sz="2800" dirty="0"/>
            </a:br>
            <a:r>
              <a:rPr lang="en-US" sz="2400" dirty="0"/>
              <a:t>— Scotland’s largest city on the River Clyde in the Scottish Western Lowlands.</a:t>
            </a:r>
            <a:endParaRPr lang="ru-RU" sz="2400" dirty="0"/>
          </a:p>
        </p:txBody>
      </p:sp>
      <p:sp>
        <p:nvSpPr>
          <p:cNvPr id="3" name="Подзаголовок 2">
            <a:extLst>
              <a:ext uri="{FF2B5EF4-FFF2-40B4-BE49-F238E27FC236}">
                <a16:creationId xmlns:a16="http://schemas.microsoft.com/office/drawing/2014/main" id="{22924F46-C13A-4244-83F3-25D9A096D713}"/>
              </a:ext>
            </a:extLst>
          </p:cNvPr>
          <p:cNvSpPr>
            <a:spLocks noGrp="1"/>
          </p:cNvSpPr>
          <p:nvPr>
            <p:ph type="subTitle" idx="1"/>
          </p:nvPr>
        </p:nvSpPr>
        <p:spPr>
          <a:xfrm>
            <a:off x="2688164" y="3737496"/>
            <a:ext cx="6815669" cy="1320802"/>
          </a:xfrm>
        </p:spPr>
        <p:txBody>
          <a:bodyPr/>
          <a:lstStyle/>
          <a:p>
            <a:r>
              <a:rPr lang="en-US" dirty="0" err="1"/>
              <a:t>Virych</a:t>
            </a:r>
            <a:r>
              <a:rPr lang="en-US" dirty="0"/>
              <a:t> Ksenia </a:t>
            </a:r>
          </a:p>
          <a:p>
            <a:r>
              <a:rPr lang="en-US" dirty="0"/>
              <a:t>9-A form</a:t>
            </a:r>
          </a:p>
          <a:p>
            <a:endParaRPr lang="ru-RU" dirty="0"/>
          </a:p>
        </p:txBody>
      </p:sp>
    </p:spTree>
    <p:extLst>
      <p:ext uri="{BB962C8B-B14F-4D97-AF65-F5344CB8AC3E}">
        <p14:creationId xmlns:p14="http://schemas.microsoft.com/office/powerpoint/2010/main" val="2149478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DE4338-52E8-43E3-889E-93FFE9DDDC3A}"/>
              </a:ext>
            </a:extLst>
          </p:cNvPr>
          <p:cNvSpPr txBox="1"/>
          <p:nvPr/>
        </p:nvSpPr>
        <p:spPr>
          <a:xfrm>
            <a:off x="4927107" y="1232516"/>
            <a:ext cx="6409678" cy="4524315"/>
          </a:xfrm>
          <a:prstGeom prst="rect">
            <a:avLst/>
          </a:prstGeom>
          <a:noFill/>
        </p:spPr>
        <p:txBody>
          <a:bodyPr wrap="square">
            <a:spAutoFit/>
          </a:bodyPr>
          <a:lstStyle/>
          <a:p>
            <a:pPr algn="ctr"/>
            <a:r>
              <a:rPr lang="en-US" sz="2400" dirty="0"/>
              <a:t>Glasgow, west-central Scotland. </a:t>
            </a:r>
          </a:p>
          <a:p>
            <a:pPr algn="ctr"/>
            <a:endParaRPr lang="en-US" sz="2400" dirty="0"/>
          </a:p>
          <a:p>
            <a:pPr algn="ctr"/>
            <a:r>
              <a:rPr lang="en-US" sz="2400" dirty="0"/>
              <a:t>It is situated along both banks of the River Clyde 20 miles (32 km) from that river’s mouth on the western, or Atlantic, coast.</a:t>
            </a:r>
          </a:p>
          <a:p>
            <a:pPr algn="ctr"/>
            <a:endParaRPr lang="en-US" sz="2400" dirty="0"/>
          </a:p>
          <a:p>
            <a:pPr algn="ctr"/>
            <a:r>
              <a:rPr lang="en-US" sz="2400" dirty="0"/>
              <a:t> Glasgow is Scotland’s largest city, and it forms an independent council area that lies entirely within the historic county of Lanarkshire.</a:t>
            </a:r>
          </a:p>
          <a:p>
            <a:pPr algn="ctr"/>
            <a:endParaRPr lang="en-US" sz="2400" dirty="0"/>
          </a:p>
          <a:p>
            <a:pPr algn="ctr"/>
            <a:r>
              <a:rPr lang="en-US" sz="2400" dirty="0"/>
              <a:t> The city occupies much of the lower Clyde valley, and its suburbs extend into surrounding districts. </a:t>
            </a:r>
            <a:endParaRPr lang="ru-RU" sz="2400" dirty="0"/>
          </a:p>
        </p:txBody>
      </p:sp>
      <p:pic>
        <p:nvPicPr>
          <p:cNvPr id="5" name="Рисунок 4">
            <a:extLst>
              <a:ext uri="{FF2B5EF4-FFF2-40B4-BE49-F238E27FC236}">
                <a16:creationId xmlns:a16="http://schemas.microsoft.com/office/drawing/2014/main" id="{01944D96-55C7-4D54-AEDD-751BC9B0F14C}"/>
              </a:ext>
            </a:extLst>
          </p:cNvPr>
          <p:cNvPicPr>
            <a:picLocks noChangeAspect="1"/>
          </p:cNvPicPr>
          <p:nvPr/>
        </p:nvPicPr>
        <p:blipFill>
          <a:blip r:embed="rId2"/>
          <a:stretch>
            <a:fillRect/>
          </a:stretch>
        </p:blipFill>
        <p:spPr>
          <a:xfrm>
            <a:off x="967297" y="726304"/>
            <a:ext cx="3603594" cy="5405392"/>
          </a:xfrm>
          <a:prstGeom prst="rect">
            <a:avLst/>
          </a:prstGeom>
        </p:spPr>
      </p:pic>
    </p:spTree>
    <p:extLst>
      <p:ext uri="{BB962C8B-B14F-4D97-AF65-F5344CB8AC3E}">
        <p14:creationId xmlns:p14="http://schemas.microsoft.com/office/powerpoint/2010/main" val="2887058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Місце для зображення 5">
            <a:extLst>
              <a:ext uri="{FF2B5EF4-FFF2-40B4-BE49-F238E27FC236}">
                <a16:creationId xmlns:a16="http://schemas.microsoft.com/office/drawing/2014/main" id="{5177E468-2F4F-4D63-A92D-5F77EF22B869}"/>
              </a:ext>
            </a:extLst>
          </p:cNvPr>
          <p:cNvPicPr>
            <a:picLocks noGrp="1" noChangeAspect="1"/>
          </p:cNvPicPr>
          <p:nvPr>
            <p:ph type="pic" idx="1"/>
          </p:nvPr>
        </p:nvPicPr>
        <p:blipFill>
          <a:blip r:embed="rId2"/>
          <a:srcRect t="8171" b="8171"/>
          <a:stretch>
            <a:fillRect/>
          </a:stretch>
        </p:blipFill>
        <p:spPr>
          <a:xfrm>
            <a:off x="1043014" y="1103543"/>
            <a:ext cx="10105972" cy="3335869"/>
          </a:xfrm>
          <a:prstGeom prst="rect">
            <a:avLst/>
          </a:prstGeom>
          <a:ln>
            <a:noFill/>
          </a:ln>
          <a:effectLst/>
        </p:spPr>
      </p:pic>
      <p:sp>
        <p:nvSpPr>
          <p:cNvPr id="4" name="Текст 3">
            <a:extLst>
              <a:ext uri="{FF2B5EF4-FFF2-40B4-BE49-F238E27FC236}">
                <a16:creationId xmlns:a16="http://schemas.microsoft.com/office/drawing/2014/main" id="{4983F10D-4A13-404E-B057-27690ADE9606}"/>
              </a:ext>
            </a:extLst>
          </p:cNvPr>
          <p:cNvSpPr>
            <a:spLocks noGrp="1"/>
          </p:cNvSpPr>
          <p:nvPr>
            <p:ph type="body" sz="half" idx="2"/>
          </p:nvPr>
        </p:nvSpPr>
        <p:spPr>
          <a:xfrm>
            <a:off x="1291167" y="4708044"/>
            <a:ext cx="9609666" cy="1046413"/>
          </a:xfrm>
        </p:spPr>
        <p:txBody>
          <a:bodyPr>
            <a:normAutofit/>
          </a:bodyPr>
          <a:lstStyle/>
          <a:p>
            <a:r>
              <a:rPr lang="en-US" sz="2400" dirty="0"/>
              <a:t> Glasgow was rated the top place for concerts in the UK outside of London, with eight venues in the Top 100 list of places to watch gigs.</a:t>
            </a:r>
            <a:endParaRPr lang="ru-RU" sz="2400" dirty="0"/>
          </a:p>
        </p:txBody>
      </p:sp>
    </p:spTree>
    <p:extLst>
      <p:ext uri="{BB962C8B-B14F-4D97-AF65-F5344CB8AC3E}">
        <p14:creationId xmlns:p14="http://schemas.microsoft.com/office/powerpoint/2010/main" val="288798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EB4F976-D753-4C8C-8769-C8AB09A209FE}"/>
              </a:ext>
            </a:extLst>
          </p:cNvPr>
          <p:cNvSpPr>
            <a:spLocks noGrp="1"/>
          </p:cNvSpPr>
          <p:nvPr>
            <p:ph type="title"/>
          </p:nvPr>
        </p:nvSpPr>
        <p:spPr>
          <a:xfrm>
            <a:off x="1198485" y="1704513"/>
            <a:ext cx="6187810" cy="2867487"/>
          </a:xfrm>
        </p:spPr>
        <p:txBody>
          <a:bodyPr>
            <a:normAutofit/>
          </a:bodyPr>
          <a:lstStyle/>
          <a:p>
            <a:r>
              <a:rPr lang="en-US" dirty="0"/>
              <a:t>The Malmaison Glasgow hotel, located in the city </a:t>
            </a:r>
            <a:r>
              <a:rPr lang="en-US" dirty="0" err="1"/>
              <a:t>centre</a:t>
            </a:r>
            <a:r>
              <a:rPr lang="en-US" dirty="0"/>
              <a:t>, was once St </a:t>
            </a:r>
            <a:r>
              <a:rPr lang="en-US" dirty="0" err="1"/>
              <a:t>Judes</a:t>
            </a:r>
            <a:r>
              <a:rPr lang="en-US" dirty="0"/>
              <a:t>; a Greek Orthodox Church designed by architect John Stephen in 1838. It’s been a Malmaison since 1994.</a:t>
            </a:r>
            <a:endParaRPr lang="ru-RU" dirty="0"/>
          </a:p>
        </p:txBody>
      </p:sp>
      <p:pic>
        <p:nvPicPr>
          <p:cNvPr id="5" name="Місце для зображення 4">
            <a:extLst>
              <a:ext uri="{FF2B5EF4-FFF2-40B4-BE49-F238E27FC236}">
                <a16:creationId xmlns:a16="http://schemas.microsoft.com/office/drawing/2014/main" id="{F94CD00C-1A35-4E93-951C-4611A30C1A36}"/>
              </a:ext>
            </a:extLst>
          </p:cNvPr>
          <p:cNvPicPr>
            <a:picLocks noGrp="1" noChangeAspect="1"/>
          </p:cNvPicPr>
          <p:nvPr>
            <p:ph type="pic" idx="1"/>
          </p:nvPr>
        </p:nvPicPr>
        <p:blipFill>
          <a:blip r:embed="rId2"/>
          <a:srcRect l="9899" r="9899"/>
          <a:stretch>
            <a:fillRect/>
          </a:stretch>
        </p:blipFill>
        <p:spPr>
          <a:xfrm>
            <a:off x="7750206" y="662086"/>
            <a:ext cx="3550015" cy="5533827"/>
          </a:xfrm>
          <a:prstGeom prst="rect">
            <a:avLst/>
          </a:prstGeom>
          <a:ln>
            <a:noFill/>
          </a:ln>
          <a:effectLst/>
        </p:spPr>
      </p:pic>
    </p:spTree>
    <p:extLst>
      <p:ext uri="{BB962C8B-B14F-4D97-AF65-F5344CB8AC3E}">
        <p14:creationId xmlns:p14="http://schemas.microsoft.com/office/powerpoint/2010/main" val="3508155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зображення 4">
            <a:extLst>
              <a:ext uri="{FF2B5EF4-FFF2-40B4-BE49-F238E27FC236}">
                <a16:creationId xmlns:a16="http://schemas.microsoft.com/office/drawing/2014/main" id="{60D9DBBC-15C5-4DF7-97AE-CDB9C5C84843}"/>
              </a:ext>
            </a:extLst>
          </p:cNvPr>
          <p:cNvPicPr>
            <a:picLocks noGrp="1" noChangeAspect="1"/>
          </p:cNvPicPr>
          <p:nvPr>
            <p:ph type="pic" idx="1"/>
          </p:nvPr>
        </p:nvPicPr>
        <p:blipFill>
          <a:blip r:embed="rId2"/>
          <a:srcRect l="21202" r="21202"/>
          <a:stretch>
            <a:fillRect/>
          </a:stretch>
        </p:blipFill>
        <p:spPr>
          <a:xfrm>
            <a:off x="1134739" y="804824"/>
            <a:ext cx="4030483" cy="5248352"/>
          </a:xfrm>
          <a:prstGeom prst="rect">
            <a:avLst/>
          </a:prstGeom>
          <a:ln>
            <a:noFill/>
          </a:ln>
          <a:effectLst/>
        </p:spPr>
      </p:pic>
      <p:sp>
        <p:nvSpPr>
          <p:cNvPr id="4" name="Текст 3">
            <a:extLst>
              <a:ext uri="{FF2B5EF4-FFF2-40B4-BE49-F238E27FC236}">
                <a16:creationId xmlns:a16="http://schemas.microsoft.com/office/drawing/2014/main" id="{5232D13D-7F1B-4D46-AF3D-FDA2BC0EB726}"/>
              </a:ext>
            </a:extLst>
          </p:cNvPr>
          <p:cNvSpPr>
            <a:spLocks noGrp="1"/>
          </p:cNvSpPr>
          <p:nvPr>
            <p:ph type="body" sz="half" idx="2"/>
          </p:nvPr>
        </p:nvSpPr>
        <p:spPr>
          <a:xfrm>
            <a:off x="5433132" y="1277976"/>
            <a:ext cx="5624129" cy="4775200"/>
          </a:xfrm>
        </p:spPr>
        <p:txBody>
          <a:bodyPr>
            <a:normAutofit/>
          </a:bodyPr>
          <a:lstStyle/>
          <a:p>
            <a:r>
              <a:rPr lang="en-US" sz="2400" dirty="0"/>
              <a:t>The Glasgow Tower is the only structure on Earth that has the ability to rotate 360 degrees into prevailing wind and it holds the Guinness World Record for tallest fully rotating freestanding structure in the world.</a:t>
            </a:r>
          </a:p>
          <a:p>
            <a:endParaRPr lang="en-US" sz="2400" dirty="0"/>
          </a:p>
          <a:p>
            <a:r>
              <a:rPr lang="en-US" sz="2400" dirty="0"/>
              <a:t> The tower has been besieged by problems since it was built in 2001</a:t>
            </a:r>
            <a:r>
              <a:rPr lang="uk-UA" sz="2400" dirty="0"/>
              <a:t>, </a:t>
            </a:r>
            <a:r>
              <a:rPr lang="en-US" sz="2400" dirty="0"/>
              <a:t>but opened to the public again in July 2014 with new safety features and an updated interior.</a:t>
            </a:r>
          </a:p>
        </p:txBody>
      </p:sp>
    </p:spTree>
    <p:extLst>
      <p:ext uri="{BB962C8B-B14F-4D97-AF65-F5344CB8AC3E}">
        <p14:creationId xmlns:p14="http://schemas.microsoft.com/office/powerpoint/2010/main" val="2891085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зображення 4">
            <a:extLst>
              <a:ext uri="{FF2B5EF4-FFF2-40B4-BE49-F238E27FC236}">
                <a16:creationId xmlns:a16="http://schemas.microsoft.com/office/drawing/2014/main" id="{FD87E7DD-535D-42DA-B3C4-E288AACE7AF8}"/>
              </a:ext>
            </a:extLst>
          </p:cNvPr>
          <p:cNvPicPr>
            <a:picLocks noGrp="1" noChangeAspect="1"/>
          </p:cNvPicPr>
          <p:nvPr>
            <p:ph type="pic" idx="1"/>
          </p:nvPr>
        </p:nvPicPr>
        <p:blipFill>
          <a:blip r:embed="rId2"/>
          <a:srcRect t="1869" b="1869"/>
          <a:stretch>
            <a:fillRect/>
          </a:stretch>
        </p:blipFill>
        <p:spPr>
          <a:xfrm>
            <a:off x="1811014" y="835422"/>
            <a:ext cx="8202998" cy="3345042"/>
          </a:xfrm>
          <a:prstGeom prst="rect">
            <a:avLst/>
          </a:prstGeom>
          <a:ln>
            <a:noFill/>
          </a:ln>
          <a:effectLst/>
        </p:spPr>
      </p:pic>
      <p:sp>
        <p:nvSpPr>
          <p:cNvPr id="4" name="Текст 3">
            <a:extLst>
              <a:ext uri="{FF2B5EF4-FFF2-40B4-BE49-F238E27FC236}">
                <a16:creationId xmlns:a16="http://schemas.microsoft.com/office/drawing/2014/main" id="{8DF3A69E-01D0-4967-98A9-0A3077EFA468}"/>
              </a:ext>
            </a:extLst>
          </p:cNvPr>
          <p:cNvSpPr>
            <a:spLocks noGrp="1"/>
          </p:cNvSpPr>
          <p:nvPr>
            <p:ph type="body" sz="half" idx="2"/>
          </p:nvPr>
        </p:nvSpPr>
        <p:spPr>
          <a:xfrm>
            <a:off x="2010777" y="4447711"/>
            <a:ext cx="7430610" cy="1979721"/>
          </a:xfrm>
        </p:spPr>
        <p:txBody>
          <a:bodyPr>
            <a:noAutofit/>
          </a:bodyPr>
          <a:lstStyle/>
          <a:p>
            <a:r>
              <a:rPr lang="en-US" sz="2400" dirty="0"/>
              <a:t>The University of Glasgow’s Hunterian Museum was built in 1807 and is Scotland’s oldest public museum. The museum has a large collection of art and scientific relics including the world’s first-ever ultra sound machine.</a:t>
            </a:r>
            <a:endParaRPr lang="ru-RU" sz="2400" dirty="0"/>
          </a:p>
        </p:txBody>
      </p:sp>
    </p:spTree>
    <p:extLst>
      <p:ext uri="{BB962C8B-B14F-4D97-AF65-F5344CB8AC3E}">
        <p14:creationId xmlns:p14="http://schemas.microsoft.com/office/powerpoint/2010/main" val="97718278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docProps/app.xml><?xml version="1.0" encoding="utf-8"?>
<Properties xmlns="http://schemas.openxmlformats.org/officeDocument/2006/extended-properties" xmlns:vt="http://schemas.openxmlformats.org/officeDocument/2006/docPropsVTypes">
  <Template>Organic</Template>
  <TotalTime>40</TotalTime>
  <Words>268</Words>
  <Application>Microsoft Office PowerPoint</Application>
  <PresentationFormat>Широкий екран</PresentationFormat>
  <Paragraphs>16</Paragraphs>
  <Slides>6</Slides>
  <Notes>0</Notes>
  <HiddenSlides>0</HiddenSlides>
  <MMClips>0</MMClips>
  <ScaleCrop>false</ScaleCrop>
  <HeadingPairs>
    <vt:vector size="6" baseType="variant">
      <vt:variant>
        <vt:lpstr>Використані шрифти</vt:lpstr>
      </vt:variant>
      <vt:variant>
        <vt:i4>2</vt:i4>
      </vt:variant>
      <vt:variant>
        <vt:lpstr>Тема</vt:lpstr>
      </vt:variant>
      <vt:variant>
        <vt:i4>1</vt:i4>
      </vt:variant>
      <vt:variant>
        <vt:lpstr>Заголовки слайдів</vt:lpstr>
      </vt:variant>
      <vt:variant>
        <vt:i4>6</vt:i4>
      </vt:variant>
    </vt:vector>
  </HeadingPairs>
  <TitlesOfParts>
    <vt:vector size="9" baseType="lpstr">
      <vt:lpstr>Arial</vt:lpstr>
      <vt:lpstr>Garamond</vt:lpstr>
      <vt:lpstr>Натуральные материалы</vt:lpstr>
      <vt:lpstr>Glasgow  — Scotland’s largest city on the River Clyde in the Scottish Western Lowlands.</vt:lpstr>
      <vt:lpstr>Презентація PowerPoint</vt:lpstr>
      <vt:lpstr>Презентація PowerPoint</vt:lpstr>
      <vt:lpstr>The Malmaison Glasgow hotel, located in the city centre, was once St Judes; a Greek Orthodox Church designed by architect John Stephen in 1838. It’s been a Malmaison since 1994.</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Glasgow  — Scotland’s largest city on the River Clyde in the Scottish Western Lowlands.</dc:title>
  <dc:creator>Asus</dc:creator>
  <cp:lastModifiedBy>Computer</cp:lastModifiedBy>
  <cp:revision>6</cp:revision>
  <dcterms:created xsi:type="dcterms:W3CDTF">2021-04-26T12:57:32Z</dcterms:created>
  <dcterms:modified xsi:type="dcterms:W3CDTF">2021-04-28T15:30:26Z</dcterms:modified>
</cp:coreProperties>
</file>